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6" r:id="rId2"/>
    <p:sldId id="488" r:id="rId3"/>
    <p:sldId id="492" r:id="rId4"/>
    <p:sldId id="504" r:id="rId5"/>
    <p:sldId id="503" r:id="rId6"/>
    <p:sldId id="505" r:id="rId7"/>
    <p:sldId id="501" r:id="rId8"/>
    <p:sldId id="496" r:id="rId9"/>
    <p:sldId id="498" r:id="rId10"/>
    <p:sldId id="502" r:id="rId11"/>
    <p:sldId id="508" r:id="rId12"/>
    <p:sldId id="510" r:id="rId13"/>
    <p:sldId id="509" r:id="rId14"/>
    <p:sldId id="507" r:id="rId15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8FF"/>
    <a:srgbClr val="CDD4DB"/>
    <a:srgbClr val="F79646"/>
    <a:srgbClr val="D9D9D9"/>
    <a:srgbClr val="000000"/>
    <a:srgbClr val="286282"/>
    <a:srgbClr val="3367B3"/>
    <a:srgbClr val="55A1CB"/>
    <a:srgbClr val="5188AE"/>
    <a:srgbClr val="E8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7" autoAdjust="0"/>
    <p:restoredTop sz="93613" autoAdjust="0"/>
  </p:normalViewPr>
  <p:slideViewPr>
    <p:cSldViewPr>
      <p:cViewPr varScale="1">
        <p:scale>
          <a:sx n="68" d="100"/>
          <a:sy n="68" d="100"/>
        </p:scale>
        <p:origin x="48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141"/>
        <p:guide pos="312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581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3D52561A-7E0D-45C8-94DC-E29FD6E81A0F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581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6324372B-37A6-45B2-AB00-AAC4FE0067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640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884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05E17220-C385-4970-9DDA-CC46EC93D1DD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5554" tIns="47777" rIns="95554" bIns="47777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39884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F602EFD9-E90E-42CD-822F-7F6C49E34B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33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0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  <a:prstGeom prst="rect">
            <a:avLst/>
          </a:prstGeom>
        </p:spPr>
        <p:txBody>
          <a:bodyPr/>
          <a:lstStyle>
            <a:lvl1pPr marL="266700" indent="0">
              <a:buNone/>
              <a:defRPr/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093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097721"/>
            <a:ext cx="4040188" cy="6714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67240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4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644008" y="2097722"/>
            <a:ext cx="4040188" cy="6714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25" name="Espaço Reservado para Conteúdo 3"/>
          <p:cNvSpPr>
            <a:spLocks noGrp="1"/>
          </p:cNvSpPr>
          <p:nvPr>
            <p:ph sz="half" idx="14"/>
          </p:nvPr>
        </p:nvSpPr>
        <p:spPr>
          <a:xfrm>
            <a:off x="4644008" y="2780928"/>
            <a:ext cx="4040188" cy="367240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59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1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6372708" cy="85010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1"/>
          <p:cNvSpPr>
            <a:spLocks noGrp="1"/>
          </p:cNvSpPr>
          <p:nvPr>
            <p:ph idx="10" hasCustomPrompt="1"/>
          </p:nvPr>
        </p:nvSpPr>
        <p:spPr>
          <a:xfrm>
            <a:off x="503548" y="1736812"/>
            <a:ext cx="8003232" cy="4860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v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 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338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6372708" cy="85010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129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7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a.lampugnani\Documents\006 - APRESENTAÇÕES CAJ\2018\CAPA APRESENTACAO GER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617"/>
            <a:ext cx="9262045" cy="69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2445" y="1709936"/>
            <a:ext cx="8229600" cy="6749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3779912" y="6201308"/>
            <a:ext cx="1584176" cy="396044"/>
          </a:xfrm>
          <a:prstGeom prst="rect">
            <a:avLst/>
          </a:prstGeom>
          <a:solidFill>
            <a:srgbClr val="008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61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Título 1"/>
          <p:cNvSpPr>
            <a:spLocks noGrp="1"/>
          </p:cNvSpPr>
          <p:nvPr userDrawn="1">
            <p:ph type="title"/>
          </p:nvPr>
        </p:nvSpPr>
        <p:spPr>
          <a:xfrm>
            <a:off x="446856" y="2852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774"/>
            <a:ext cx="9144000" cy="20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8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7" r:id="rId5"/>
    <p:sldLayoutId id="2147483662" r:id="rId6"/>
    <p:sldLayoutId id="2147483659" r:id="rId7"/>
    <p:sldLayoutId id="214748366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L8987cons.htm#art15v" TargetMode="External"/><Relationship Id="rId2" Type="http://schemas.openxmlformats.org/officeDocument/2006/relationships/hyperlink" Target="http://www.planalto.gov.br/ccivil_03/LEIS/L8987cons.htm#art15i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575556" y="1484785"/>
            <a:ext cx="8352928" cy="1938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7604" y="1808820"/>
            <a:ext cx="44608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Estudo de </a:t>
            </a:r>
            <a:r>
              <a:rPr lang="pt-B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PPPs</a:t>
            </a:r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no Saneamento</a:t>
            </a:r>
            <a:endParaRPr lang="pt-BR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1026" name="Picture 2" descr="Resultado de imagem para parcerias publico privadas no sane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15" y="1664804"/>
            <a:ext cx="2221961" cy="162018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029121" y="4005064"/>
            <a:ext cx="243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chemeClr val="bg1"/>
                </a:solidFill>
              </a:rPr>
              <a:t>Corsan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err="1" smtClean="0">
                <a:solidFill>
                  <a:schemeClr val="bg1"/>
                </a:solidFill>
              </a:rPr>
              <a:t>Sanesul</a:t>
            </a:r>
            <a:r>
              <a:rPr lang="pt-BR" dirty="0" smtClean="0">
                <a:solidFill>
                  <a:schemeClr val="bg1"/>
                </a:solidFill>
              </a:rPr>
              <a:t> e </a:t>
            </a:r>
            <a:r>
              <a:rPr lang="pt-BR" dirty="0" err="1" smtClean="0">
                <a:solidFill>
                  <a:schemeClr val="bg1"/>
                </a:solidFill>
              </a:rPr>
              <a:t>Cesan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PPPs</a:t>
            </a:r>
            <a:r>
              <a:rPr lang="pt-BR" dirty="0" smtClean="0"/>
              <a:t> no saneamento - </a:t>
            </a:r>
            <a:r>
              <a:rPr lang="pt-BR" sz="1800" dirty="0"/>
              <a:t>Contexto atual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704948" y="18808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60832636"/>
              </p:ext>
            </p:extLst>
          </p:nvPr>
        </p:nvGraphicFramePr>
        <p:xfrm>
          <a:off x="107503" y="1664809"/>
          <a:ext cx="8856986" cy="4734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8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2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CORSAN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SANESUL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CESAN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VALOR ESTIMADO DO CONTRATO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R$ 9,5 bilhões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R$ 3,8 bilhões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R$ 1,34 bilhão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VALOR LICITADO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R$ 6,9 bilhões (R$ 2,40/m³)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R$ 1,36/m³ (valor total não informado)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R$ 0,99/m³ (Cariacica) R$ 0,21/m³ (Viana)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Valor total não informado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EMPRESA/ CONSÓRCIO VENCEDOR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Consórcio AEGEA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AEGEA Saneamento e Participações S.A.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Consórcio AEGEA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CAPEX DO PARCEIRO PRIVADO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R$ 1,86 bilhão (estimado</a:t>
                      </a:r>
                      <a:r>
                        <a:rPr lang="pt-BR" sz="1000" dirty="0" smtClean="0">
                          <a:effectLst/>
                        </a:rPr>
                        <a:t>)</a:t>
                      </a:r>
                      <a:endParaRPr lang="pt-BR" sz="1000" dirty="0">
                        <a:effectLst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R$ 1,03 bilhão (estimado</a:t>
                      </a:r>
                      <a:r>
                        <a:rPr lang="pt-BR" sz="1000" dirty="0" smtClean="0">
                          <a:effectLst/>
                        </a:rPr>
                        <a:t>)</a:t>
                      </a: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R$ 448 milhões (estimado)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INVESTIMENTO MÉDIO ANUAL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R$ 197 </a:t>
                      </a:r>
                      <a:r>
                        <a:rPr lang="pt-BR" sz="1000" dirty="0" smtClean="0">
                          <a:effectLst/>
                        </a:rPr>
                        <a:t>milhões </a:t>
                      </a:r>
                      <a:r>
                        <a:rPr lang="pt-BR" sz="1000" dirty="0" smtClean="0">
                          <a:solidFill>
                            <a:srgbClr val="00B050"/>
                          </a:solidFill>
                          <a:effectLst/>
                        </a:rPr>
                        <a:t>(maior parte no início)</a:t>
                      </a:r>
                      <a:r>
                        <a:rPr lang="pt-BR" sz="10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endParaRPr lang="pt-BR" sz="1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effectLst/>
                        </a:rPr>
                        <a:t>R$ 126,7 </a:t>
                      </a:r>
                      <a:r>
                        <a:rPr lang="pt-BR" sz="1000" dirty="0" smtClean="0">
                          <a:effectLst/>
                        </a:rPr>
                        <a:t>milhões </a:t>
                      </a:r>
                      <a:r>
                        <a:rPr lang="pt-BR" sz="1000" dirty="0" smtClean="0">
                          <a:solidFill>
                            <a:srgbClr val="00B050"/>
                          </a:solidFill>
                          <a:effectLst/>
                        </a:rPr>
                        <a:t>(maior parte no início)</a:t>
                      </a:r>
                      <a:r>
                        <a:rPr lang="pt-BR" sz="10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endParaRPr lang="pt-BR" sz="10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effectLst/>
                        </a:rPr>
                        <a:t>R$ 19,3 </a:t>
                      </a:r>
                      <a:r>
                        <a:rPr lang="pt-BR" sz="1000" dirty="0" smtClean="0">
                          <a:effectLst/>
                        </a:rPr>
                        <a:t>milhões </a:t>
                      </a:r>
                      <a:r>
                        <a:rPr lang="pt-BR" sz="1000" dirty="0" smtClean="0">
                          <a:solidFill>
                            <a:srgbClr val="00B050"/>
                          </a:solidFill>
                          <a:effectLst/>
                        </a:rPr>
                        <a:t>(maior parte no início)</a:t>
                      </a:r>
                      <a:r>
                        <a:rPr lang="pt-BR" sz="10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endParaRPr lang="pt-BR" sz="10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TEMPO TOTAL DE PREPARAÇÃO DA LICITAÇÃO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 anos (início dos estudos em </a:t>
                      </a:r>
                      <a:r>
                        <a:rPr lang="pt-BR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2015, edital publicado em</a:t>
                      </a:r>
                      <a:r>
                        <a:rPr lang="pt-BR" sz="1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10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ago</a:t>
                      </a:r>
                      <a:r>
                        <a:rPr lang="pt-BR" sz="1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/2019</a:t>
                      </a:r>
                      <a:r>
                        <a:rPr lang="pt-BR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pt-BR" sz="1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 anos e 8 </a:t>
                      </a:r>
                      <a:r>
                        <a:rPr lang="pt-BR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meses (início </a:t>
                      </a:r>
                      <a:r>
                        <a:rPr lang="pt-BR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dos </a:t>
                      </a:r>
                      <a:r>
                        <a:rPr lang="pt-BR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estudos em out/2016 – edital publicado</a:t>
                      </a:r>
                      <a:r>
                        <a:rPr lang="pt-BR" sz="1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1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jun</a:t>
                      </a:r>
                      <a:r>
                        <a:rPr lang="pt-BR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/2020)</a:t>
                      </a:r>
                      <a:endParaRPr lang="pt-BR" sz="1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 anos </a:t>
                      </a:r>
                      <a:r>
                        <a:rPr lang="pt-BR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(consulta pública em </a:t>
                      </a:r>
                      <a:r>
                        <a:rPr lang="pt-BR" sz="1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jun</a:t>
                      </a:r>
                      <a:r>
                        <a:rPr lang="pt-BR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/2018 –</a:t>
                      </a:r>
                      <a:r>
                        <a:rPr lang="pt-BR" sz="1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edital publicado em </a:t>
                      </a:r>
                      <a:r>
                        <a:rPr lang="pt-BR" sz="10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jun</a:t>
                      </a:r>
                      <a:r>
                        <a:rPr lang="pt-BR" sz="1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/2020)</a:t>
                      </a:r>
                      <a:endParaRPr lang="pt-BR" sz="1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VALOR DA </a:t>
                      </a:r>
                      <a:r>
                        <a:rPr lang="pt-BR" sz="1000" dirty="0" smtClean="0">
                          <a:effectLst/>
                        </a:rPr>
                        <a:t>GARANTIA DE</a:t>
                      </a:r>
                      <a:r>
                        <a:rPr lang="pt-BR" sz="1000" baseline="0" dirty="0" smtClean="0">
                          <a:effectLst/>
                        </a:rPr>
                        <a:t> EXECUÇÃO CONTRATUAL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5% (11 primeiros anos)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2,5% (anos 11 a 27)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5% (anos 30 a 35)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5% (10 primeiros anos)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2% (anos 11 a 27)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5% (anos 28 a 30)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R$ 50 milhões (10 primeiros anos)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R$ 25 milhões (anos 11 a 20)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R$ 35 milhões (anos 21 a 30) 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9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VALOR MÍNIMO DA QUALIFICAÇÃO TÉCNICAO OPERACIONAL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Atestado(s) de </a:t>
                      </a:r>
                      <a:r>
                        <a:rPr lang="pt-BR" sz="1000" dirty="0" smtClean="0">
                          <a:effectLst/>
                        </a:rPr>
                        <a:t>execução de empreendimento </a:t>
                      </a:r>
                      <a:r>
                        <a:rPr lang="pt-BR" sz="1000" dirty="0">
                          <a:effectLst/>
                        </a:rPr>
                        <a:t>de grande porte no valor total R$ 300 milhões (pelo menos 1 empreendimento com valor total de R$ 150 milhões).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Atestado(s) de execução de empreendimento de grande porte em infraestrutura no valor total de R$ 500 milhões (1 investimento de pelo menos R$ 250 milhões).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Atestado(s) de execução de empreendimento de grande porte em infraestrutura no valor total de R$ 100 milhões (1 investimento de pelo menos R$ 50 milhões).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9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MOTIVO DA PPP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B050"/>
                          </a:solidFill>
                          <a:effectLst/>
                        </a:rPr>
                        <a:t>Universalização da cobertura de esgotamento sanitário no Estado do RS.</a:t>
                      </a:r>
                      <a:endParaRPr lang="pt-BR" sz="100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B050"/>
                          </a:solidFill>
                          <a:effectLst/>
                        </a:rPr>
                        <a:t>Universalização da cobertura de esgotamento sanitário no Estado de MS.</a:t>
                      </a:r>
                      <a:endParaRPr lang="pt-BR" sz="100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B050"/>
                          </a:solidFill>
                          <a:effectLst/>
                        </a:rPr>
                        <a:t>Universalização da cobertura de esgotamento sanitário nos municípios abrangidos.</a:t>
                      </a:r>
                      <a:endParaRPr lang="pt-BR" sz="1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PPPs</a:t>
            </a:r>
            <a:r>
              <a:rPr lang="pt-BR" dirty="0" smtClean="0"/>
              <a:t> no saneamento – Licitação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5516" y="1808820"/>
            <a:ext cx="82449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10. A contratação de parceria público-privada será precedida de licitação na </a:t>
            </a:r>
            <a:r>
              <a:rPr lang="pt-BR" b="1" dirty="0"/>
              <a:t>modalidade de concorrência</a:t>
            </a:r>
            <a:r>
              <a:rPr lang="pt-BR" dirty="0"/>
              <a:t>, estando a abertura do processo licitatório condicionada a:</a:t>
            </a:r>
          </a:p>
          <a:p>
            <a:r>
              <a:rPr lang="pt-BR" dirty="0"/>
              <a:t>I – autorização da autoridade competente, </a:t>
            </a:r>
            <a:r>
              <a:rPr lang="pt-BR" b="1" dirty="0"/>
              <a:t>fundamentada em estudo técnico</a:t>
            </a:r>
            <a:r>
              <a:rPr lang="pt-BR" dirty="0"/>
              <a:t> que demonstre:</a:t>
            </a:r>
          </a:p>
          <a:p>
            <a:r>
              <a:rPr lang="pt-BR" dirty="0"/>
              <a:t>a) a conveniência e a oportunidade da contratação, mediante </a:t>
            </a:r>
            <a:r>
              <a:rPr lang="pt-BR" b="1" dirty="0"/>
              <a:t>identificação das razões que justifiquem a opção pela forma de parceria público-privada</a:t>
            </a:r>
            <a:r>
              <a:rPr lang="pt-BR" dirty="0"/>
              <a:t>;</a:t>
            </a:r>
          </a:p>
          <a:p>
            <a:r>
              <a:rPr lang="pt-BR" dirty="0"/>
              <a:t>b) (</a:t>
            </a:r>
            <a:r>
              <a:rPr lang="pt-BR" i="1" dirty="0"/>
              <a:t>não se aplica à CAJ – LRF</a:t>
            </a:r>
            <a:r>
              <a:rPr lang="pt-BR" dirty="0"/>
              <a:t>);</a:t>
            </a:r>
          </a:p>
          <a:p>
            <a:r>
              <a:rPr lang="pt-BR" dirty="0"/>
              <a:t>c) (</a:t>
            </a:r>
            <a:r>
              <a:rPr lang="pt-BR" i="1" dirty="0"/>
              <a:t>não se aplica à CAJ – LRF</a:t>
            </a:r>
            <a:r>
              <a:rPr lang="pt-BR" dirty="0"/>
              <a:t>);</a:t>
            </a:r>
          </a:p>
          <a:p>
            <a:r>
              <a:rPr lang="pt-BR" dirty="0"/>
              <a:t>II – elaboração de estimativa do impacto orçamentário-financeiro nos exercícios em que deva vigorar o contrato de parceria público-privada;</a:t>
            </a:r>
          </a:p>
          <a:p>
            <a:r>
              <a:rPr lang="pt-BR" dirty="0"/>
              <a:t>III – (</a:t>
            </a:r>
            <a:r>
              <a:rPr lang="pt-BR" i="1" dirty="0"/>
              <a:t>não se aplica à CAJ – LDO/LOA</a:t>
            </a:r>
            <a:r>
              <a:rPr lang="pt-BR" dirty="0"/>
              <a:t>);</a:t>
            </a:r>
          </a:p>
          <a:p>
            <a:r>
              <a:rPr lang="pt-BR" dirty="0"/>
              <a:t>IV – estimativa do fluxo de recursos públicos suficientes para o cumprimento, durante a vigência do contrato e por exercício financeiro, das obrigações contraídas pela Administração Pública;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6381328"/>
            <a:ext cx="263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Fonte: </a:t>
            </a:r>
            <a:r>
              <a:rPr lang="pt-BR" dirty="0" smtClean="0">
                <a:solidFill>
                  <a:srgbClr val="000000"/>
                </a:solidFill>
              </a:rPr>
              <a:t>Lei nº 11.079/2004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PPPs</a:t>
            </a:r>
            <a:r>
              <a:rPr lang="pt-BR" dirty="0" smtClean="0"/>
              <a:t> no saneamento – Licitação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5516" y="1808820"/>
            <a:ext cx="82449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V – seu objeto estar previsto no plano plurianual em vigor no âmbito onde o contrato será celebrado;</a:t>
            </a:r>
          </a:p>
          <a:p>
            <a:r>
              <a:rPr lang="pt-BR" dirty="0"/>
              <a:t>VI – </a:t>
            </a:r>
            <a:r>
              <a:rPr lang="pt-BR" b="1" dirty="0"/>
              <a:t>submissão da minuta de edital e de contrato à consulta pública</a:t>
            </a:r>
            <a:r>
              <a:rPr lang="pt-BR" dirty="0"/>
              <a:t>, mediante publicação na imprensa oficial, em jornais de grande circulação e por meio eletrônico, que deverá informar a justificativa para a contratação, a identificação do objeto, o prazo de duração do contrato, seu valor estimado, fixando-se </a:t>
            </a:r>
            <a:r>
              <a:rPr lang="pt-BR" b="1" dirty="0"/>
              <a:t>prazo mínimo de 30 (trinta) dias para recebimento de sugestões, cujo termo dar-se-á pelo menos 7 (sete) dias antes da data prevista para a publicação do edital</a:t>
            </a:r>
            <a:r>
              <a:rPr lang="pt-BR" dirty="0"/>
              <a:t>; </a:t>
            </a:r>
            <a:r>
              <a:rPr lang="pt-BR" dirty="0" smtClean="0"/>
              <a:t>e</a:t>
            </a:r>
          </a:p>
          <a:p>
            <a:r>
              <a:rPr lang="pt-BR" dirty="0" smtClean="0"/>
              <a:t>VII </a:t>
            </a:r>
            <a:r>
              <a:rPr lang="pt-BR" dirty="0"/>
              <a:t>– licença ambiental prévia ou expedição das diretrizes para o licenciamento ambiental do empreendimento, na forma do regulamento, sempre que o objeto do contrato exigir.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6381328"/>
            <a:ext cx="263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Fonte: </a:t>
            </a:r>
            <a:r>
              <a:rPr lang="pt-BR" dirty="0" smtClean="0">
                <a:solidFill>
                  <a:srgbClr val="000000"/>
                </a:solidFill>
              </a:rPr>
              <a:t>Lei nº 11.079/2004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PPPs</a:t>
            </a:r>
            <a:r>
              <a:rPr lang="pt-BR" dirty="0" smtClean="0"/>
              <a:t> no saneamento – Licitação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5516" y="1808820"/>
            <a:ext cx="82449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12. O certame para a contratação de parcerias público-privadas </a:t>
            </a:r>
            <a:r>
              <a:rPr lang="pt-BR" b="1" dirty="0"/>
              <a:t>obedecerá ao procedimento previsto na legislação vigente sobre licitações e contratos</a:t>
            </a:r>
            <a:r>
              <a:rPr lang="pt-BR" dirty="0"/>
              <a:t> </a:t>
            </a:r>
            <a:r>
              <a:rPr lang="pt-BR" b="1" dirty="0"/>
              <a:t>administrativos</a:t>
            </a:r>
            <a:r>
              <a:rPr lang="pt-BR" dirty="0"/>
              <a:t> e também ao seguinte:</a:t>
            </a:r>
          </a:p>
          <a:p>
            <a:r>
              <a:rPr lang="pt-BR" dirty="0"/>
              <a:t>I – o julgamento </a:t>
            </a:r>
            <a:r>
              <a:rPr lang="pt-BR" b="1" dirty="0"/>
              <a:t>poderá ser precedido de etapa de qualificação de propostas técnicas</a:t>
            </a:r>
            <a:r>
              <a:rPr lang="pt-BR" dirty="0"/>
              <a:t>, desclassificando-se os licitantes que não alcançarem a pontuação mínima, os quais não participarão das etapas seguintes;</a:t>
            </a:r>
          </a:p>
          <a:p>
            <a:r>
              <a:rPr lang="pt-BR" dirty="0"/>
              <a:t>II – o julgamento poderá adotar como critérios, além dos previstos nos </a:t>
            </a:r>
            <a:r>
              <a:rPr lang="pt-BR" dirty="0">
                <a:hlinkClick r:id="rId2"/>
              </a:rPr>
              <a:t>incisos I </a:t>
            </a:r>
            <a:r>
              <a:rPr lang="pt-BR" dirty="0"/>
              <a:t>e </a:t>
            </a:r>
            <a:r>
              <a:rPr lang="pt-BR" dirty="0">
                <a:hlinkClick r:id="rId3"/>
              </a:rPr>
              <a:t>V do art. 15 da Lei nº 8.987, de 13 de fevereiro de 1995, </a:t>
            </a:r>
            <a:r>
              <a:rPr lang="pt-BR" dirty="0"/>
              <a:t>os seguintes:</a:t>
            </a:r>
          </a:p>
          <a:p>
            <a:pPr lvl="1"/>
            <a:r>
              <a:rPr lang="pt-BR" dirty="0"/>
              <a:t>a) </a:t>
            </a:r>
            <a:r>
              <a:rPr lang="pt-BR" b="1" dirty="0"/>
              <a:t>menor valor da contraprestação a ser paga pela Administração Pública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b) melhor proposta em razão da combinação do critério da alínea a com o de melhor técnica, de acordo com os pesos estabelecidos no edital;</a:t>
            </a:r>
          </a:p>
          <a:p>
            <a:r>
              <a:rPr lang="pt-BR" dirty="0"/>
              <a:t>III – o edital definirá a forma de apresentação das propostas econômicas, admitindo-se:</a:t>
            </a:r>
          </a:p>
          <a:p>
            <a:pPr lvl="1"/>
            <a:r>
              <a:rPr lang="pt-BR" dirty="0"/>
              <a:t>a) propostas escritas em envelopes lacrados; ou</a:t>
            </a:r>
          </a:p>
          <a:p>
            <a:pPr lvl="1"/>
            <a:r>
              <a:rPr lang="pt-BR" dirty="0"/>
              <a:t>b) </a:t>
            </a:r>
            <a:r>
              <a:rPr lang="pt-BR" b="1" dirty="0"/>
              <a:t>propostas escritas, seguidas de lances em viva voz</a:t>
            </a:r>
            <a:r>
              <a:rPr lang="pt-BR" dirty="0"/>
              <a:t>;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6381328"/>
            <a:ext cx="263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Fonte: </a:t>
            </a:r>
            <a:r>
              <a:rPr lang="pt-BR" dirty="0" smtClean="0">
                <a:solidFill>
                  <a:srgbClr val="000000"/>
                </a:solidFill>
              </a:rPr>
              <a:t>Lei nº 11.079/2004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PPPs</a:t>
            </a:r>
            <a:r>
              <a:rPr lang="pt-BR" dirty="0" smtClean="0"/>
              <a:t> no saneamento – Licitação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5516" y="1808820"/>
            <a:ext cx="82449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13. O edital poderá prever a </a:t>
            </a:r>
            <a:r>
              <a:rPr lang="pt-BR" b="1" dirty="0"/>
              <a:t>inversão da ordem das fases de habilitação e julgamento</a:t>
            </a:r>
            <a:r>
              <a:rPr lang="pt-BR" dirty="0"/>
              <a:t>, hipótese em que:</a:t>
            </a:r>
          </a:p>
          <a:p>
            <a:r>
              <a:rPr lang="pt-BR" dirty="0"/>
              <a:t>I – encerrada a fase de classificação das propostas ou o oferecimento de lances, será aberto o invólucro com os documentos de habilitação do licitante mais bem classificado, para verificação do atendimento das condições fixadas no edital;</a:t>
            </a:r>
          </a:p>
          <a:p>
            <a:r>
              <a:rPr lang="pt-BR" dirty="0"/>
              <a:t>II – verificado o atendimento das exigências do edital, o licitante será declarado vencedor;</a:t>
            </a:r>
          </a:p>
          <a:p>
            <a:r>
              <a:rPr lang="pt-BR" dirty="0"/>
              <a:t>III – inabilitado o licitante melhor classificado, serão analisados os documentos </a:t>
            </a:r>
            <a:r>
              <a:rPr lang="pt-BR" dirty="0" err="1"/>
              <a:t>habilitatórios</a:t>
            </a:r>
            <a:r>
              <a:rPr lang="pt-BR" dirty="0"/>
              <a:t> do licitante com a proposta classificada em 2º (segundo) lugar, e assim, sucessivamente, até que um licitante classificado atenda às condições fixadas no edital;</a:t>
            </a:r>
          </a:p>
          <a:p>
            <a:r>
              <a:rPr lang="pt-BR" dirty="0"/>
              <a:t>IV – proclamado o resultado final do certame, o objeto será adjudicado ao vencedor nas condições técnicas e econômicas por ele </a:t>
            </a:r>
            <a:r>
              <a:rPr lang="pt-BR" dirty="0" smtClean="0"/>
              <a:t>ofertadas.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6381328"/>
            <a:ext cx="263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Fonte: </a:t>
            </a:r>
            <a:r>
              <a:rPr lang="pt-BR" dirty="0" smtClean="0">
                <a:solidFill>
                  <a:srgbClr val="000000"/>
                </a:solidFill>
              </a:rPr>
              <a:t>Lei nº 11.079/2004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465" y="2312877"/>
            <a:ext cx="8636189" cy="3528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</a:t>
            </a: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465" y="1786107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</a:rPr>
              <a:t>O que é uma PPP?</a:t>
            </a: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3198" y="2434251"/>
            <a:ext cx="86764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1C1E20"/>
                </a:solidFill>
                <a:latin typeface="Galano Grotesque"/>
              </a:rPr>
              <a:t>De acordo com a </a:t>
            </a:r>
            <a:r>
              <a:rPr lang="pt-BR" dirty="0">
                <a:solidFill>
                  <a:srgbClr val="5294B0"/>
                </a:solidFill>
                <a:latin typeface="Galano Grotesque"/>
              </a:rPr>
              <a:t>Lei 11.079/2004</a:t>
            </a:r>
            <a:r>
              <a:rPr lang="pt-BR" dirty="0">
                <a:solidFill>
                  <a:srgbClr val="1C1E20"/>
                </a:solidFill>
                <a:latin typeface="Galano Grotesque"/>
              </a:rPr>
              <a:t>, </a:t>
            </a:r>
            <a:r>
              <a:rPr lang="pt-BR" dirty="0" smtClean="0">
                <a:solidFill>
                  <a:srgbClr val="1C1E20"/>
                </a:solidFill>
                <a:latin typeface="Galano Grotesque"/>
              </a:rPr>
              <a:t>Parceria Público-Privada “</a:t>
            </a:r>
            <a:r>
              <a:rPr lang="pt-BR" b="1" dirty="0" smtClean="0">
                <a:solidFill>
                  <a:srgbClr val="1C1E20"/>
                </a:solidFill>
                <a:latin typeface="Galano Grotesque"/>
              </a:rPr>
              <a:t>é </a:t>
            </a:r>
            <a:r>
              <a:rPr lang="pt-BR" b="1" dirty="0">
                <a:solidFill>
                  <a:srgbClr val="1C1E20"/>
                </a:solidFill>
                <a:latin typeface="Galano Grotesque"/>
              </a:rPr>
              <a:t>o </a:t>
            </a:r>
            <a:r>
              <a:rPr lang="pt-BR" b="1" dirty="0" smtClean="0">
                <a:solidFill>
                  <a:srgbClr val="1C1E20"/>
                </a:solidFill>
                <a:latin typeface="Galano Grotesque"/>
              </a:rPr>
              <a:t>contrato </a:t>
            </a:r>
            <a:r>
              <a:rPr lang="pt-BR" b="1" dirty="0">
                <a:solidFill>
                  <a:srgbClr val="1C1E20"/>
                </a:solidFill>
                <a:latin typeface="Galano Grotesque"/>
              </a:rPr>
              <a:t>administrativo de concessão, na modalidade patrocinada ou </a:t>
            </a:r>
            <a:r>
              <a:rPr lang="pt-BR" b="1" dirty="0" smtClean="0">
                <a:solidFill>
                  <a:srgbClr val="1C1E20"/>
                </a:solidFill>
                <a:latin typeface="Galano Grotesque"/>
              </a:rPr>
              <a:t>administrativa</a:t>
            </a:r>
            <a:r>
              <a:rPr lang="pt-BR" dirty="0" smtClean="0">
                <a:solidFill>
                  <a:srgbClr val="1C1E20"/>
                </a:solidFill>
                <a:latin typeface="Galano Grotesque"/>
              </a:rPr>
              <a:t>”. </a:t>
            </a:r>
            <a:endParaRPr lang="pt-BR" dirty="0">
              <a:solidFill>
                <a:srgbClr val="1C1E20"/>
              </a:solidFill>
              <a:latin typeface="Galano Grotesque"/>
            </a:endParaRPr>
          </a:p>
          <a:p>
            <a:endParaRPr lang="pt-BR" dirty="0" smtClean="0">
              <a:solidFill>
                <a:srgbClr val="1C1E20"/>
              </a:solidFill>
              <a:latin typeface="Galano Grotesque"/>
            </a:endParaRPr>
          </a:p>
          <a:p>
            <a:r>
              <a:rPr lang="pt-BR" dirty="0" smtClean="0">
                <a:solidFill>
                  <a:srgbClr val="1C1E20"/>
                </a:solidFill>
                <a:latin typeface="Galano Grotesque"/>
              </a:rPr>
              <a:t>A </a:t>
            </a:r>
            <a:r>
              <a:rPr lang="pt-BR" dirty="0">
                <a:solidFill>
                  <a:srgbClr val="1C1E20"/>
                </a:solidFill>
                <a:latin typeface="Galano Grotesque"/>
              </a:rPr>
              <a:t>lei, no entanto, determina algumas condições específicas para que uma PPP possa ser estabelecida. As principais são</a:t>
            </a:r>
            <a:r>
              <a:rPr lang="pt-BR" dirty="0" smtClean="0">
                <a:solidFill>
                  <a:srgbClr val="1C1E20"/>
                </a:solidFill>
                <a:latin typeface="Galano Grotesque"/>
              </a:rPr>
              <a:t>:</a:t>
            </a:r>
          </a:p>
          <a:p>
            <a:endParaRPr lang="pt-BR" dirty="0">
              <a:solidFill>
                <a:srgbClr val="1C1E20"/>
              </a:solidFill>
              <a:latin typeface="Galano Grotesq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dirty="0">
                <a:latin typeface="Galano Grotesque"/>
              </a:rPr>
              <a:t>Duração</a:t>
            </a:r>
            <a:r>
              <a:rPr lang="pt-BR" sz="1600" dirty="0">
                <a:latin typeface="Galano Grotesque"/>
              </a:rPr>
              <a:t>: a prestação de serviço deve durar entre </a:t>
            </a:r>
            <a:r>
              <a:rPr lang="pt-BR" sz="1600" b="1" dirty="0">
                <a:latin typeface="Galano Grotesque"/>
              </a:rPr>
              <a:t>5 e 35 anos</a:t>
            </a:r>
            <a:r>
              <a:rPr lang="pt-BR" sz="1600" dirty="0">
                <a:latin typeface="Galano Grotesque"/>
              </a:rPr>
              <a:t> (incluindo eventuais prorrogações);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dirty="0">
                <a:latin typeface="Galano Grotesque"/>
              </a:rPr>
              <a:t>Valores</a:t>
            </a:r>
            <a:r>
              <a:rPr lang="pt-BR" sz="1600" dirty="0">
                <a:latin typeface="Galano Grotesque"/>
              </a:rPr>
              <a:t>: o valor do contrato não pode ser inferior à cifra de </a:t>
            </a:r>
            <a:r>
              <a:rPr lang="pt-BR" sz="1600" b="1" dirty="0" smtClean="0">
                <a:latin typeface="Galano Grotesque"/>
              </a:rPr>
              <a:t>10 </a:t>
            </a:r>
            <a:r>
              <a:rPr lang="pt-BR" sz="1600" b="1" dirty="0">
                <a:latin typeface="Galano Grotesque"/>
              </a:rPr>
              <a:t>milhões de r</a:t>
            </a:r>
            <a:r>
              <a:rPr lang="pt-BR" sz="1600" b="1" dirty="0" smtClean="0">
                <a:latin typeface="Galano Grotesque"/>
              </a:rPr>
              <a:t>eais</a:t>
            </a:r>
            <a:r>
              <a:rPr lang="pt-BR" sz="1600" dirty="0">
                <a:latin typeface="Galano Grotesque"/>
              </a:rPr>
              <a:t>. Não há teto máximo;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1" dirty="0">
                <a:latin typeface="Galano Grotesque"/>
              </a:rPr>
              <a:t>Serviços</a:t>
            </a:r>
            <a:r>
              <a:rPr lang="pt-BR" sz="1600" dirty="0">
                <a:latin typeface="Galano Grotesque"/>
              </a:rPr>
              <a:t>: não devem ser celebrados contratos cujos únicos objetivos forem fornecimento de mão de </a:t>
            </a:r>
            <a:r>
              <a:rPr lang="pt-BR" sz="1600" dirty="0" smtClean="0">
                <a:latin typeface="Galano Grotesque"/>
              </a:rPr>
              <a:t>obra </a:t>
            </a:r>
            <a:r>
              <a:rPr lang="pt-BR" sz="1600" b="1" dirty="0" smtClean="0">
                <a:latin typeface="Galano Grotesque"/>
              </a:rPr>
              <a:t>ou</a:t>
            </a:r>
            <a:r>
              <a:rPr lang="pt-BR" sz="1600" dirty="0" smtClean="0">
                <a:latin typeface="Galano Grotesque"/>
              </a:rPr>
              <a:t> </a:t>
            </a:r>
            <a:r>
              <a:rPr lang="pt-BR" sz="1600" dirty="0">
                <a:latin typeface="Galano Grotesque"/>
              </a:rPr>
              <a:t>fornecimento e instalação de </a:t>
            </a:r>
            <a:r>
              <a:rPr lang="pt-BR" sz="1600" dirty="0" smtClean="0">
                <a:latin typeface="Galano Grotesque"/>
              </a:rPr>
              <a:t>equipamentos </a:t>
            </a:r>
            <a:r>
              <a:rPr lang="pt-BR" sz="1600" b="1" dirty="0" smtClean="0">
                <a:latin typeface="Galano Grotesque"/>
              </a:rPr>
              <a:t>ou</a:t>
            </a:r>
            <a:r>
              <a:rPr lang="pt-BR" sz="1600" dirty="0" smtClean="0">
                <a:latin typeface="Galano Grotesque"/>
              </a:rPr>
              <a:t> </a:t>
            </a:r>
            <a:r>
              <a:rPr lang="pt-BR" sz="1600" dirty="0">
                <a:latin typeface="Galano Grotesque"/>
              </a:rPr>
              <a:t>execução de obras públicas.</a:t>
            </a:r>
            <a:endParaRPr lang="pt-BR" sz="1600" b="0" i="0" dirty="0">
              <a:effectLst/>
              <a:latin typeface="Galano Grotesque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3198" y="6314019"/>
            <a:ext cx="216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Fonte: </a:t>
            </a:r>
            <a:r>
              <a:rPr lang="pt-BR" dirty="0" smtClean="0">
                <a:solidFill>
                  <a:srgbClr val="000000"/>
                </a:solidFill>
              </a:rPr>
              <a:t>Politize (2020)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27355" y="2276872"/>
            <a:ext cx="6786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333333"/>
                </a:solidFill>
                <a:latin typeface="+mj-lt"/>
              </a:rPr>
              <a:t>PPP, concessão, privatização… </a:t>
            </a:r>
            <a:r>
              <a:rPr lang="pt-BR" sz="3600" b="1" dirty="0" smtClean="0">
                <a:solidFill>
                  <a:srgbClr val="333333"/>
                </a:solidFill>
                <a:latin typeface="+mj-lt"/>
              </a:rPr>
              <a:t>é tudo a mesma coisa?</a:t>
            </a:r>
          </a:p>
          <a:p>
            <a:pPr algn="ctr"/>
            <a:endParaRPr lang="pt-BR" sz="36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372708" cy="850106"/>
          </a:xfrm>
        </p:spPr>
        <p:txBody>
          <a:bodyPr/>
          <a:lstStyle/>
          <a:p>
            <a:r>
              <a:rPr lang="pt-BR" dirty="0" smtClean="0"/>
              <a:t>Conceitos</a:t>
            </a:r>
            <a:endParaRPr lang="pt-BR" sz="2000" dirty="0"/>
          </a:p>
        </p:txBody>
      </p:sp>
      <p:pic>
        <p:nvPicPr>
          <p:cNvPr id="2050" name="Picture 2" descr="Como saber se meu imóvel esta Irregular? | Castro Engenh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4171949"/>
            <a:ext cx="4057650" cy="2686051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372708" cy="850106"/>
          </a:xfrm>
        </p:spPr>
        <p:txBody>
          <a:bodyPr/>
          <a:lstStyle/>
          <a:p>
            <a:r>
              <a:rPr lang="pt-BR" dirty="0" smtClean="0"/>
              <a:t>Conceitos</a:t>
            </a:r>
            <a:endParaRPr lang="pt-BR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716016" y="3513746"/>
            <a:ext cx="285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Patrocinada x Administrativa</a:t>
            </a:r>
            <a:endParaRPr lang="pt-BR" dirty="0"/>
          </a:p>
        </p:txBody>
      </p:sp>
      <p:pic>
        <p:nvPicPr>
          <p:cNvPr id="5" name="Picture 2" descr="http://www.politize.com.br/wp-content/uploads/2017/02/PPP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7" b="60630"/>
          <a:stretch/>
        </p:blipFill>
        <p:spPr bwMode="auto">
          <a:xfrm>
            <a:off x="323528" y="2414011"/>
            <a:ext cx="8536822" cy="216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olitize.com.br/wp-content/uploads/2017/02/PPP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4" b="82081"/>
          <a:stretch/>
        </p:blipFill>
        <p:spPr bwMode="auto">
          <a:xfrm>
            <a:off x="323528" y="1907150"/>
            <a:ext cx="853682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olitize.com.br/wp-content/uploads/2017/02/PPP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4" b="74173"/>
          <a:stretch/>
        </p:blipFill>
        <p:spPr bwMode="auto">
          <a:xfrm>
            <a:off x="2052604" y="5121188"/>
            <a:ext cx="6807746" cy="9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to 7"/>
          <p:cNvCxnSpPr/>
          <p:nvPr/>
        </p:nvCxnSpPr>
        <p:spPr>
          <a:xfrm>
            <a:off x="1403648" y="4587943"/>
            <a:ext cx="0" cy="951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1403648" y="5539426"/>
            <a:ext cx="648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216067" y="5539426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especiais</a:t>
            </a:r>
            <a:endParaRPr lang="pt-BR" sz="1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23828" y="4697269"/>
            <a:ext cx="539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Reversão ao final da concessão dos bens não amortizados/depreciados.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303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372708" cy="850106"/>
          </a:xfrm>
        </p:spPr>
        <p:txBody>
          <a:bodyPr/>
          <a:lstStyle/>
          <a:p>
            <a:r>
              <a:rPr lang="pt-BR" dirty="0" smtClean="0"/>
              <a:t>Conceitos</a:t>
            </a:r>
            <a:endParaRPr lang="pt-BR" sz="2000" dirty="0"/>
          </a:p>
        </p:txBody>
      </p:sp>
      <p:pic>
        <p:nvPicPr>
          <p:cNvPr id="1026" name="Picture 2" descr="http://www.politize.com.br/wp-content/uploads/2017/02/PPP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4" b="36558"/>
          <a:stretch/>
        </p:blipFill>
        <p:spPr bwMode="auto">
          <a:xfrm>
            <a:off x="270494" y="2312876"/>
            <a:ext cx="8685299" cy="227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politize.com.br/wp-content/uploads/2017/02/PPP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63" b="50683"/>
          <a:stretch/>
        </p:blipFill>
        <p:spPr bwMode="auto">
          <a:xfrm>
            <a:off x="2064291" y="5078067"/>
            <a:ext cx="6891502" cy="89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olitize.com.br/wp-content/uploads/2017/02/PPP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8" b="57905"/>
          <a:stretch/>
        </p:blipFill>
        <p:spPr bwMode="auto">
          <a:xfrm>
            <a:off x="270494" y="1889212"/>
            <a:ext cx="8685300" cy="41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1403648" y="4587943"/>
            <a:ext cx="0" cy="951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403648" y="5539426"/>
            <a:ext cx="648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292080" y="2996952"/>
            <a:ext cx="3292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err="1" smtClean="0">
                <a:solidFill>
                  <a:schemeClr val="accent6">
                    <a:lumMod val="75000"/>
                  </a:schemeClr>
                </a:solidFill>
              </a:rPr>
              <a:t>Ex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</a:rPr>
              <a:t>: Telecomunicações, mineração, energia.</a:t>
            </a:r>
            <a:endParaRPr lang="pt-B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99424" y="4571395"/>
            <a:ext cx="6170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Concessões comuns (privadas):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</a:rPr>
              <a:t>Ambiental, </a:t>
            </a:r>
            <a:r>
              <a:rPr lang="pt-BR" sz="1400" dirty="0" err="1" smtClean="0">
                <a:solidFill>
                  <a:schemeClr val="accent6">
                    <a:lumMod val="75000"/>
                  </a:schemeClr>
                </a:solidFill>
              </a:rPr>
              <a:t>Gidion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</a:rPr>
              <a:t>, CEDAE...</a:t>
            </a:r>
          </a:p>
          <a:p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Concessões públicas (publico é acionista total ou parcial):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</a:rPr>
              <a:t>CAJ, CONURB, CASAN.  </a:t>
            </a:r>
            <a:endParaRPr lang="pt-B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16067" y="5539426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especiais</a:t>
            </a:r>
            <a:endParaRPr lang="pt-BR" sz="1400" dirty="0"/>
          </a:p>
        </p:txBody>
      </p:sp>
      <p:sp>
        <p:nvSpPr>
          <p:cNvPr id="3" name="Retângulo 2"/>
          <p:cNvSpPr/>
          <p:nvPr/>
        </p:nvSpPr>
        <p:spPr>
          <a:xfrm>
            <a:off x="2061171" y="5906135"/>
            <a:ext cx="6793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dirty="0"/>
          </a:p>
          <a:p>
            <a:r>
              <a:rPr lang="pt-BR" sz="1200" dirty="0" smtClean="0"/>
              <a:t>Espécie </a:t>
            </a:r>
            <a:r>
              <a:rPr lang="pt-BR" sz="1200" dirty="0"/>
              <a:t>de locação, no qual os ativos concedidos no início da concessão revertem para a Administração Pública ao final do período de concessão.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70494" y="6490910"/>
            <a:ext cx="8721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00B050"/>
                </a:solidFill>
              </a:rPr>
              <a:t>- CEDAE: concessão do sistema de esgotamento sanitário do </a:t>
            </a:r>
            <a:r>
              <a:rPr lang="pt-BR" sz="1000" b="1" dirty="0">
                <a:solidFill>
                  <a:srgbClr val="00B050"/>
                </a:solidFill>
              </a:rPr>
              <a:t>Estado do Rio de Janeiro</a:t>
            </a:r>
            <a:r>
              <a:rPr lang="pt-BR" sz="1000" dirty="0">
                <a:solidFill>
                  <a:srgbClr val="00B050"/>
                </a:solidFill>
              </a:rPr>
              <a:t>, pelo valor mínimo de outorga de R$ 10,6 bilhões. É considerada a </a:t>
            </a:r>
            <a:r>
              <a:rPr lang="pt-BR" sz="1000" b="1" dirty="0">
                <a:solidFill>
                  <a:srgbClr val="00B050"/>
                </a:solidFill>
              </a:rPr>
              <a:t>maior concessão privada do país</a:t>
            </a:r>
            <a:r>
              <a:rPr lang="pt-BR" sz="1000" dirty="0">
                <a:solidFill>
                  <a:srgbClr val="00B050"/>
                </a:solidFill>
              </a:rPr>
              <a:t>, num total de </a:t>
            </a:r>
            <a:r>
              <a:rPr lang="pt-BR" sz="1000" b="1" dirty="0">
                <a:solidFill>
                  <a:srgbClr val="00B050"/>
                </a:solidFill>
              </a:rPr>
              <a:t>R$ 33,5 bilhões em investimentos</a:t>
            </a:r>
            <a:r>
              <a:rPr lang="pt-BR" sz="1000" dirty="0">
                <a:solidFill>
                  <a:srgbClr val="00B050"/>
                </a:solidFill>
              </a:rPr>
              <a:t> ao longo dos 35 anos de concessão. Edital será publicado em 18/12.</a:t>
            </a:r>
          </a:p>
        </p:txBody>
      </p:sp>
    </p:spTree>
    <p:extLst>
      <p:ext uri="{BB962C8B-B14F-4D97-AF65-F5344CB8AC3E}">
        <p14:creationId xmlns:p14="http://schemas.microsoft.com/office/powerpoint/2010/main" val="23793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372708" cy="850106"/>
          </a:xfrm>
        </p:spPr>
        <p:txBody>
          <a:bodyPr/>
          <a:lstStyle/>
          <a:p>
            <a:r>
              <a:rPr lang="pt-BR" dirty="0" smtClean="0"/>
              <a:t>Conceitos</a:t>
            </a:r>
            <a:endParaRPr lang="pt-BR" sz="2000" dirty="0"/>
          </a:p>
        </p:txBody>
      </p:sp>
      <p:pic>
        <p:nvPicPr>
          <p:cNvPr id="6" name="Picture 2" descr="http://www.politize.com.br/wp-content/uploads/2017/02/PPP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9" b="34119"/>
          <a:stretch/>
        </p:blipFill>
        <p:spPr bwMode="auto">
          <a:xfrm>
            <a:off x="323528" y="1735243"/>
            <a:ext cx="8599813" cy="5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olitize.com.br/wp-content/uploads/2017/02/PPP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95" b="27470"/>
          <a:stretch/>
        </p:blipFill>
        <p:spPr bwMode="auto">
          <a:xfrm>
            <a:off x="2052604" y="5093568"/>
            <a:ext cx="6870736" cy="8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olitize.com.br/wp-content/uploads/2017/02/PPP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64" b="12654"/>
          <a:stretch/>
        </p:blipFill>
        <p:spPr bwMode="auto">
          <a:xfrm>
            <a:off x="323527" y="2240868"/>
            <a:ext cx="8599813" cy="234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1403648" y="4587943"/>
            <a:ext cx="0" cy="951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>
            <a:endCxn id="5" idx="1"/>
          </p:cNvCxnSpPr>
          <p:nvPr/>
        </p:nvCxnSpPr>
        <p:spPr>
          <a:xfrm>
            <a:off x="1403648" y="5539426"/>
            <a:ext cx="648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216067" y="5539426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especiais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725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0648" y="1951987"/>
            <a:ext cx="6786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333333"/>
                </a:solidFill>
                <a:latin typeface="+mj-lt"/>
              </a:rPr>
              <a:t>Principais diferenças entre PPP e Concessão Comum</a:t>
            </a:r>
          </a:p>
          <a:p>
            <a:endParaRPr lang="pt-BR" sz="20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372708" cy="850106"/>
          </a:xfrm>
        </p:spPr>
        <p:txBody>
          <a:bodyPr/>
          <a:lstStyle/>
          <a:p>
            <a:r>
              <a:rPr lang="pt-BR" dirty="0" smtClean="0"/>
              <a:t>Quadro-Resumo</a:t>
            </a:r>
            <a:endParaRPr lang="pt-BR" sz="2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60349" y="6057292"/>
            <a:ext cx="347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Fonte: </a:t>
            </a:r>
            <a:r>
              <a:rPr lang="pt-BR" dirty="0" smtClean="0">
                <a:solidFill>
                  <a:srgbClr val="000000"/>
                </a:solidFill>
              </a:rPr>
              <a:t>Prof. Eduardo Tanaka (2019)</a:t>
            </a:r>
            <a:endParaRPr lang="pt-BR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070048"/>
              </p:ext>
            </p:extLst>
          </p:nvPr>
        </p:nvGraphicFramePr>
        <p:xfrm>
          <a:off x="647565" y="2420888"/>
          <a:ext cx="8028892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0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412">
                <a:tc row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CONCESSÃO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REGIME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MODALIDADE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REMUNERAÇÃO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03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Concessões especiais / PPP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(Lei nº 11.079/2004)</a:t>
                      </a:r>
                      <a:endParaRPr lang="pt-BR" dirty="0"/>
                    </a:p>
                  </a:txBody>
                  <a:tcPr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Patrocinada</a:t>
                      </a:r>
                      <a:endParaRPr lang="pt-B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Tarifa dos usuários</a:t>
                      </a:r>
                    </a:p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do Parceiro Público</a:t>
                      </a:r>
                      <a:endParaRPr lang="pt-B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83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/>
                        <a:t>Administrativa</a:t>
                      </a:r>
                      <a:endParaRPr lang="pt-BR" b="0" dirty="0"/>
                    </a:p>
                  </a:txBody>
                  <a:tcPr anchor="ctr"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Somente $ do Parceiro Público (Administração é usuária direta ou indireta dos serviços)</a:t>
                      </a:r>
                      <a:endParaRPr lang="pt-BR" b="0" dirty="0"/>
                    </a:p>
                  </a:txBody>
                  <a:tcPr anchor="ctr">
                    <a:solidFill>
                      <a:srgbClr val="2DC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52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Concessão Comum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(Lei nº 8.987/1995)</a:t>
                      </a:r>
                      <a:endParaRPr lang="pt-BR" dirty="0"/>
                    </a:p>
                  </a:txBody>
                  <a:tcPr anchor="ctr">
                    <a:solidFill>
                      <a:srgbClr val="CDD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Remuneração</a:t>
                      </a:r>
                      <a:r>
                        <a:rPr lang="pt-BR" baseline="0" dirty="0" smtClean="0"/>
                        <a:t> é feita exclusivamente pelas tarifas pagas pelos usuários finais dos serviços</a:t>
                      </a:r>
                      <a:endParaRPr lang="pt-BR" dirty="0"/>
                    </a:p>
                  </a:txBody>
                  <a:tcPr anchor="ctr">
                    <a:solidFill>
                      <a:srgbClr val="CDD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5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 – </a:t>
            </a:r>
            <a:r>
              <a:rPr lang="pt-BR" dirty="0" err="1" smtClean="0"/>
              <a:t>PPPs</a:t>
            </a:r>
            <a:r>
              <a:rPr lang="pt-BR" dirty="0" smtClean="0"/>
              <a:t> no Brasil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287524" y="4674003"/>
            <a:ext cx="85329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dirty="0">
                <a:solidFill>
                  <a:srgbClr val="1C1E20"/>
                </a:solidFill>
                <a:latin typeface="Galano Grotesque"/>
              </a:rPr>
              <a:t>Em nosso país, as primeiras parcerias entre Estado e setor privado, precursoras das atuais </a:t>
            </a:r>
            <a:r>
              <a:rPr lang="pt-BR" sz="1700" dirty="0" err="1">
                <a:solidFill>
                  <a:srgbClr val="1C1E20"/>
                </a:solidFill>
                <a:latin typeface="Galano Grotesque"/>
              </a:rPr>
              <a:t>PPP’s</a:t>
            </a:r>
            <a:r>
              <a:rPr lang="pt-BR" sz="1700" dirty="0">
                <a:solidFill>
                  <a:srgbClr val="1C1E20"/>
                </a:solidFill>
                <a:latin typeface="Galano Grotesque"/>
              </a:rPr>
              <a:t>, datam da década de 1850, quando o imperador D. Pedro II forneceu subsídios a companhias ferroviárias em troca da construção de trechos da malha ferroviária brasileira. Demorou mais de 150 anos para que, em 2004, durante o governo Lula, as Parcerias Público-Privadas fossem regulamentadas e suas regras estabelecidas.</a:t>
            </a:r>
            <a:endParaRPr lang="pt-BR" sz="17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6381328"/>
            <a:ext cx="216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Fonte: </a:t>
            </a:r>
            <a:r>
              <a:rPr lang="pt-BR" dirty="0" smtClean="0">
                <a:solidFill>
                  <a:srgbClr val="000000"/>
                </a:solidFill>
              </a:rPr>
              <a:t>Politize (2020)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2007144"/>
            <a:ext cx="3708412" cy="2436574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028" name="Picture 4" descr="OS TRENS SEM TRILHOS - A CONSTRUÇÃO DA ESTRADA DE FERRO NORTE DE SÃO PAULO  - 1874 - 1931......4 ª PA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80" y="1912521"/>
            <a:ext cx="3429811" cy="253119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PPPs</a:t>
            </a:r>
            <a:r>
              <a:rPr lang="pt-BR" dirty="0" smtClean="0"/>
              <a:t> no saneamento – </a:t>
            </a:r>
            <a:r>
              <a:rPr lang="pt-BR" sz="1800" dirty="0" smtClean="0"/>
              <a:t>Contexto atual</a:t>
            </a:r>
            <a:endParaRPr lang="pt-BR" sz="1800" dirty="0"/>
          </a:p>
        </p:txBody>
      </p:sp>
      <p:graphicFrame>
        <p:nvGraphicFramePr>
          <p:cNvPr id="19" name="Espaço Reservado para Conteúdo 18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11988140"/>
              </p:ext>
            </p:extLst>
          </p:nvPr>
        </p:nvGraphicFramePr>
        <p:xfrm>
          <a:off x="179511" y="1660970"/>
          <a:ext cx="8784976" cy="4919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4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4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CORSAN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SANESUL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CESAN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LICITAÇÃO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Concorrência Internacional nº 001/2019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Concorrência Internacional nº 01/2020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Concorrência Internacional nº 001/2020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DATA 1ª SESSÃO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25/11/2019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19/10/2020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20/10/2020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MODALIDADE DE PPP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Administrativa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Administrativa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Administrativa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OBJETO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Expansão e operação da infraestrutura de esgotamento sanitário, gestão do parque de hidrômetros e remoção de fraudes em </a:t>
                      </a:r>
                      <a:r>
                        <a:rPr lang="pt-BR" sz="1100" b="1" u="sng" dirty="0">
                          <a:effectLst/>
                        </a:rPr>
                        <a:t>9 municípios </a:t>
                      </a:r>
                      <a:r>
                        <a:rPr lang="pt-BR" sz="1100" dirty="0">
                          <a:effectLst/>
                        </a:rPr>
                        <a:t>da </a:t>
                      </a:r>
                      <a:r>
                        <a:rPr lang="pt-BR" sz="1100" dirty="0" smtClean="0">
                          <a:effectLst/>
                        </a:rPr>
                        <a:t>RMPA </a:t>
                      </a:r>
                      <a:r>
                        <a:rPr lang="pt-BR" sz="1100" dirty="0">
                          <a:effectLst/>
                        </a:rPr>
                        <a:t>(população total atual de 1,54 milhão de habitantes)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Implantação, expansão, reabilitação, operação e manutenção dos sistemas de esgotamento sanitário nos </a:t>
                      </a:r>
                      <a:r>
                        <a:rPr lang="pt-BR" sz="1100" b="1" u="sng" dirty="0">
                          <a:effectLst/>
                        </a:rPr>
                        <a:t>68 municípios</a:t>
                      </a:r>
                      <a:r>
                        <a:rPr lang="pt-BR" sz="1100" dirty="0">
                          <a:effectLst/>
                        </a:rPr>
                        <a:t> do estado de MS (uma população total atual de 1,4 milhão de habitantes)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Ampliação, manutenção, operação do SES e prestação de serviços de apoio à gestão comercial no </a:t>
                      </a:r>
                      <a:r>
                        <a:rPr lang="pt-BR" sz="1100" b="1" u="sng" dirty="0">
                          <a:effectLst/>
                        </a:rPr>
                        <a:t>município de Cariacica (ES), </a:t>
                      </a:r>
                      <a:r>
                        <a:rPr lang="pt-BR" sz="1100" dirty="0">
                          <a:effectLst/>
                        </a:rPr>
                        <a:t>abrangendo, ainda, o tratamento de esgoto de bairros do município de Viana (453 mil habitantes).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CRITÉRIO DE JULGAMENTO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Menor Preço por Metro Cúbico de Esgoto Faturado (máximo R$ 3,31/m³)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Menor Preço por Metro Cúbico de Esgoto Faturado (máximo R$ 2,21/m³)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Menor Preço por Metro Cúbico de Esgoto Faturado (máximo R$ 1,60/m³ p/ Cariacica e R$ 0,57/m³ p/ Viana)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1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ABRANGÊNCIA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2.014.058 m</a:t>
                      </a:r>
                      <a:r>
                        <a:rPr lang="pt-BR" sz="1100" dirty="0">
                          <a:effectLst/>
                        </a:rPr>
                        <a:t> de redes coletoras e </a:t>
                      </a:r>
                      <a:r>
                        <a:rPr lang="pt-BR" sz="1100" b="1" dirty="0">
                          <a:effectLst/>
                        </a:rPr>
                        <a:t>375.615 ligações prediais</a:t>
                      </a:r>
                      <a:r>
                        <a:rPr lang="pt-BR" sz="1100" dirty="0">
                          <a:effectLst/>
                        </a:rPr>
                        <a:t>, 81.113 m de linhas de recalque, 109 EEE, </a:t>
                      </a:r>
                      <a:r>
                        <a:rPr lang="pt-BR" sz="1100" i="1" u="sng" dirty="0">
                          <a:effectLst/>
                        </a:rPr>
                        <a:t>1.073 l/s </a:t>
                      </a:r>
                      <a:r>
                        <a:rPr lang="pt-BR" sz="1100" dirty="0">
                          <a:effectLst/>
                        </a:rPr>
                        <a:t>de incremento nas </a:t>
                      </a:r>
                      <a:r>
                        <a:rPr lang="pt-BR" sz="1100" dirty="0" err="1">
                          <a:effectLst/>
                        </a:rPr>
                        <a:t>ETEs</a:t>
                      </a:r>
                      <a:r>
                        <a:rPr lang="pt-BR" sz="1100" dirty="0">
                          <a:effectLst/>
                        </a:rPr>
                        <a:t> existentes e </a:t>
                      </a:r>
                      <a:r>
                        <a:rPr lang="pt-BR" sz="1100" b="1" u="sng" dirty="0">
                          <a:effectLst/>
                        </a:rPr>
                        <a:t>2.551.437 hidrômetros.</a:t>
                      </a:r>
                      <a:endParaRPr lang="pt-BR" sz="11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2.274.592 m</a:t>
                      </a:r>
                      <a:r>
                        <a:rPr lang="pt-BR" sz="1100" dirty="0">
                          <a:effectLst/>
                        </a:rPr>
                        <a:t> de redes coletoras, </a:t>
                      </a:r>
                      <a:r>
                        <a:rPr lang="pt-BR" sz="1100" b="1" dirty="0">
                          <a:effectLst/>
                        </a:rPr>
                        <a:t>306.556 ligações prediais</a:t>
                      </a:r>
                      <a:r>
                        <a:rPr lang="pt-BR" sz="1100" dirty="0">
                          <a:effectLst/>
                        </a:rPr>
                        <a:t>, 228 EEE, 162.904 m de linhas de recalque, 83.822 m de emissários, </a:t>
                      </a:r>
                      <a:r>
                        <a:rPr lang="pt-BR" sz="1100" b="1" u="sng" dirty="0">
                          <a:effectLst/>
                        </a:rPr>
                        <a:t>54 </a:t>
                      </a:r>
                      <a:r>
                        <a:rPr lang="pt-BR" sz="1100" b="1" u="sng" dirty="0" err="1">
                          <a:effectLst/>
                        </a:rPr>
                        <a:t>ETEs</a:t>
                      </a:r>
                      <a:r>
                        <a:rPr lang="pt-BR" sz="1100" b="1" u="sng" dirty="0">
                          <a:effectLst/>
                        </a:rPr>
                        <a:t> novas</a:t>
                      </a:r>
                      <a:r>
                        <a:rPr lang="pt-BR" sz="1100" dirty="0">
                          <a:effectLst/>
                        </a:rPr>
                        <a:t>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534.995 m</a:t>
                      </a:r>
                      <a:r>
                        <a:rPr lang="pt-BR" sz="1100" dirty="0">
                          <a:effectLst/>
                        </a:rPr>
                        <a:t> de redes coletoras, 21.400 m de coletores tronco, </a:t>
                      </a:r>
                      <a:r>
                        <a:rPr lang="pt-BR" sz="1100" b="1" dirty="0">
                          <a:effectLst/>
                        </a:rPr>
                        <a:t>41.939 ligações prediais</a:t>
                      </a:r>
                      <a:r>
                        <a:rPr lang="pt-BR" sz="1100" dirty="0">
                          <a:effectLst/>
                        </a:rPr>
                        <a:t>, 36.054 m de linhas de recalque, 76 EEE e </a:t>
                      </a:r>
                      <a:r>
                        <a:rPr lang="pt-BR" sz="1100" b="1" u="sng" dirty="0">
                          <a:effectLst/>
                        </a:rPr>
                        <a:t>R$ 94,6 milhões em hidrômetros</a:t>
                      </a:r>
                      <a:r>
                        <a:rPr lang="pt-BR" sz="1100" dirty="0">
                          <a:effectLst/>
                        </a:rPr>
                        <a:t>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PRAZO DE CONCESSÃO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35 anos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30 anos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30 anos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PRAZO PARA UNIVERSALIZAÇÃO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B050"/>
                          </a:solidFill>
                          <a:effectLst/>
                        </a:rPr>
                        <a:t>11 </a:t>
                      </a:r>
                      <a:r>
                        <a:rPr lang="pt-BR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anos </a:t>
                      </a:r>
                      <a:r>
                        <a:rPr lang="pt-BR" sz="1100" b="1" dirty="0">
                          <a:solidFill>
                            <a:srgbClr val="00B050"/>
                          </a:solidFill>
                          <a:effectLst/>
                        </a:rPr>
                        <a:t>– 87,3%</a:t>
                      </a:r>
                      <a:endParaRPr lang="pt-BR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B050"/>
                          </a:solidFill>
                          <a:effectLst/>
                        </a:rPr>
                        <a:t>10 anos – 98%</a:t>
                      </a:r>
                      <a:endParaRPr lang="pt-BR" sz="1100" b="1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B050"/>
                          </a:solidFill>
                          <a:effectLst/>
                        </a:rPr>
                        <a:t>10 anos – 95%</a:t>
                      </a:r>
                      <a:endParaRPr lang="pt-BR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7" marR="6650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2704948" y="18808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64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presentação 2018">
      <a:dk1>
        <a:srgbClr val="2D6D90"/>
      </a:dk1>
      <a:lt1>
        <a:srgbClr val="FFFFFF"/>
      </a:lt1>
      <a:dk2>
        <a:srgbClr val="FFFFFF"/>
      </a:dk2>
      <a:lt2>
        <a:srgbClr val="EEECE1"/>
      </a:lt2>
      <a:accent1>
        <a:srgbClr val="2D6D90"/>
      </a:accent1>
      <a:accent2>
        <a:srgbClr val="548DD4"/>
      </a:accent2>
      <a:accent3>
        <a:srgbClr val="9BBB59"/>
      </a:accent3>
      <a:accent4>
        <a:srgbClr val="8064A2"/>
      </a:accent4>
      <a:accent5>
        <a:srgbClr val="21516C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15416</TotalTime>
  <Words>1597</Words>
  <Application>Microsoft Office PowerPoint</Application>
  <PresentationFormat>Apresentação na tela (4:3)</PresentationFormat>
  <Paragraphs>164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Berlin Sans FB</vt:lpstr>
      <vt:lpstr>Calibri</vt:lpstr>
      <vt:lpstr>Calibri Light</vt:lpstr>
      <vt:lpstr>Galano Grotesque</vt:lpstr>
      <vt:lpstr>Times New Roman</vt:lpstr>
      <vt:lpstr>Wingdings</vt:lpstr>
      <vt:lpstr>Tema do Office</vt:lpstr>
      <vt:lpstr>Apresentação do PowerPoint</vt:lpstr>
      <vt:lpstr>Conceitos</vt:lpstr>
      <vt:lpstr>Conceitos</vt:lpstr>
      <vt:lpstr>Conceitos</vt:lpstr>
      <vt:lpstr>Conceitos</vt:lpstr>
      <vt:lpstr>Conceitos</vt:lpstr>
      <vt:lpstr>Quadro-Resumo</vt:lpstr>
      <vt:lpstr>Linha do tempo – PPPs no Brasil</vt:lpstr>
      <vt:lpstr>PPPs no saneamento – Contexto atual</vt:lpstr>
      <vt:lpstr>PPPs no saneamento - Contexto atual</vt:lpstr>
      <vt:lpstr>PPPs no saneamento – Licitação</vt:lpstr>
      <vt:lpstr>PPPs no saneamento – Licitação</vt:lpstr>
      <vt:lpstr>PPPs no saneamento – Licitação</vt:lpstr>
      <vt:lpstr>PPPs no saneamento – Licitação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Ligia Pinto Lampugnani</dc:creator>
  <cp:lastModifiedBy>Thiago Zschornack</cp:lastModifiedBy>
  <cp:revision>1465</cp:revision>
  <cp:lastPrinted>2020-10-26T14:29:38Z</cp:lastPrinted>
  <dcterms:created xsi:type="dcterms:W3CDTF">2018-02-19T12:10:15Z</dcterms:created>
  <dcterms:modified xsi:type="dcterms:W3CDTF">2021-02-08T13:33:32Z</dcterms:modified>
</cp:coreProperties>
</file>